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custShowLst>
    <p:custShow name="Custom Show 1" id="0">
      <p:sldLst>
        <p:sld r:id="rId2"/>
        <p:sld r:id="rId4"/>
        <p:sld r:id="rId6"/>
        <p:sld r:id="rId2"/>
        <p:sld r:id="rId6"/>
        <p:sld r:id="rId7"/>
        <p:sld r:id="rId8"/>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F000BEA-83F7-4244-9FBB-26D48AC6D487}">
          <p14:sldIdLst>
            <p14:sldId id="256"/>
          </p14:sldIdLst>
        </p14:section>
        <p14:section name="Marcos Serna" id="{585682F2-712D-4472-B2F8-C7BCFDFE4F3D}">
          <p14:sldIdLst>
            <p14:sldId id="257"/>
          </p14:sldIdLst>
        </p14:section>
        <p14:section name="Eugenia Austin" id="{C3275250-C20F-4E3D-9A5A-9F9510DE5172}">
          <p14:sldIdLst>
            <p14:sldId id="258"/>
          </p14:sldIdLst>
        </p14:section>
        <p14:section name="Fen Long" id="{896E5872-A550-4EB6-ACA5-B68BDEF0DC9C}">
          <p14:sldIdLst>
            <p14:sldId id="259"/>
          </p14:sldIdLst>
        </p14:section>
        <p14:section name="Hilary Brennan" id="{7A9A433A-CCFE-4FEA-A4ED-889F0953461E}">
          <p14:sldIdLst>
            <p14:sldId id="260"/>
          </p14:sldIdLst>
        </p14:section>
        <p14:section name="Danielle Gousse" id="{EE1DA515-81C8-447A-B0C0-9CF56133AE56}">
          <p14:sldIdLst>
            <p14:sldId id="261"/>
          </p14:sldIdLst>
        </p14:section>
        <p14:section name="Fernando Vasquez" id="{9267AC08-A6D2-41E2-887E-3449027751C2}">
          <p14:sldIdLst>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722F8C-FEC3-4269-8E89-E579ABB7031F}" v="6" dt="2019-11-24T23:33:09.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55247" autoAdjust="0"/>
  </p:normalViewPr>
  <p:slideViewPr>
    <p:cSldViewPr snapToGrid="0">
      <p:cViewPr varScale="1">
        <p:scale>
          <a:sx n="47" d="100"/>
          <a:sy n="47" d="100"/>
        </p:scale>
        <p:origin x="21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9F8AB5-31B4-4A54-8DD9-9B78E40437FA}" type="datetimeFigureOut">
              <a:rPr lang="en-US" smtClean="0"/>
              <a:t>2/24/2020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AB44E-AC1E-491B-AA02-663146DD2DC8}" type="slidenum">
              <a:rPr lang="en-US" smtClean="0"/>
              <a:t>‹#›</a:t>
            </a:fld>
            <a:endParaRPr lang="en-US"/>
          </a:p>
        </p:txBody>
      </p:sp>
    </p:spTree>
    <p:extLst>
      <p:ext uri="{BB962C8B-B14F-4D97-AF65-F5344CB8AC3E}">
        <p14:creationId xmlns:p14="http://schemas.microsoft.com/office/powerpoint/2010/main" val="3985013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1</a:t>
            </a:fld>
            <a:endParaRPr lang="en-US"/>
          </a:p>
        </p:txBody>
      </p:sp>
    </p:spTree>
    <p:extLst>
      <p:ext uri="{BB962C8B-B14F-4D97-AF65-F5344CB8AC3E}">
        <p14:creationId xmlns:p14="http://schemas.microsoft.com/office/powerpoint/2010/main" val="635579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Marcos Serna grew up on his family's farm near Yakima, WA. When an accident limited his father's ability to work, Marcos and his older brother quickly learned how to keep things humming on the farm. His older brother also had some other ideas about how to run the farm. "My older brother saw an opportunity to change things and my father was opposed to it, so there was some conflict there. But after the accident, we started moving towards being an organic farm, and it worked out well for us. Eventually, my father came around." After proving himself on the family farm, Marcos began looking for opportunity elsewhere and soon discovered Munson's. He became General manager five years ago. A self-described "barbeque fanatic", Marcos makes a skirt steak that will change your life. His Treasured and hard-working 1947 pickup truck is a big people magnet at farm events.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2</a:t>
            </a:fld>
            <a:endParaRPr lang="en-US"/>
          </a:p>
        </p:txBody>
      </p:sp>
    </p:spTree>
    <p:extLst>
      <p:ext uri="{BB962C8B-B14F-4D97-AF65-F5344CB8AC3E}">
        <p14:creationId xmlns:p14="http://schemas.microsoft.com/office/powerpoint/2010/main" val="607597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Eugenia Austin grew up in Boulder, CO, the daughter of an elementary school teacher and a postal administrator. A shy, disciplined student, she became interested in biology in high school. Her class took a field trip to a farm in the 10th grade. "Of course, I'd seen a farm before, but really only out the window of a car. I didn't know anyone who lived on one. So here we were in all our edgy high-school glory and the man showing us around, this was a flower nursery, he makes us dig our hands into the soil and cup our hands full of dirt and lift it up and smell it! It hit me in a second. This is why we can survive on this planet." She eventually got an PhD in Agronomy. When she's not at work, she enjoys crossword puzzles, photography, and is a ferocious scrabble player.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3</a:t>
            </a:fld>
            <a:endParaRPr lang="en-US"/>
          </a:p>
        </p:txBody>
      </p:sp>
    </p:spTree>
    <p:extLst>
      <p:ext uri="{BB962C8B-B14F-4D97-AF65-F5344CB8AC3E}">
        <p14:creationId xmlns:p14="http://schemas.microsoft.com/office/powerpoint/2010/main" val="110356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"Really, I'm a math person" says Fen Long. Always good at numbers and in love with the freeways of her Los Angeles childhood, Fen decided to become a civil engineer. As she studied further, she realized that she was fascinated by the flow of water and how to manage it, another issue troubling LA. After a dissertation on the irrigation history of the Phoenix, AZ region, she worked at the United States Bureau of Reclamation. Work at the Bureau led to an opportunity as a consultant on irrigation and drainage matters. One of her clients was a farmer. Visiting the farm changed her life. "I was sick of being in an office juggling numbers when here was this farm actually doing the work. I could drive a tractor and grade a field for proper drainage. I could adjust sprinkler flow rates for soil composition. I could really affect the world, one field at a time." Fen is now the proud irrigation engineer at Munson's Pickles and Preserves Farm.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4</a:t>
            </a:fld>
            <a:endParaRPr lang="en-US"/>
          </a:p>
        </p:txBody>
      </p:sp>
    </p:spTree>
    <p:extLst>
      <p:ext uri="{BB962C8B-B14F-4D97-AF65-F5344CB8AC3E}">
        <p14:creationId xmlns:p14="http://schemas.microsoft.com/office/powerpoint/2010/main" val="461199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Hilary Brennan was "what they call an Army brat,” she jokes. She was always moving from army base to army base as her dad’s military assignments changed. She started keeping small potted plants indoors at an early age. "We couldn't have a garden because we weren't in any one place long enough to make it worthwhile." She discovered she had a knack for making plants grow. Her first job at a flower stand led to work at a plant store, a nursery, and now Munson's Farm. "When I started here, I was terrified inside because it was my first real managerial position, but the people here are really supportive and I quickly felt at ease." Her second year at the greenhouse was the most productive in Munson's history. Despite the rootless feeling of her youth, Hilary loves to travel and recently returned from two weeks in Iceland.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5</a:t>
            </a:fld>
            <a:endParaRPr lang="en-US"/>
          </a:p>
        </p:txBody>
      </p:sp>
    </p:spTree>
    <p:extLst>
      <p:ext uri="{BB962C8B-B14F-4D97-AF65-F5344CB8AC3E}">
        <p14:creationId xmlns:p14="http://schemas.microsoft.com/office/powerpoint/2010/main" val="3030866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Daniele </a:t>
            </a:r>
            <a:r>
              <a:rPr lang="en-US" sz="1200" kern="1200" dirty="0" err="1">
                <a:solidFill>
                  <a:schemeClr val="tx1"/>
                </a:solidFill>
                <a:effectLst/>
                <a:latin typeface="+mn-lt"/>
                <a:ea typeface="+mn-ea"/>
                <a:cs typeface="+mn-cs"/>
              </a:rPr>
              <a:t>Gousse</a:t>
            </a:r>
            <a:r>
              <a:rPr lang="en-US" sz="1200" kern="1200" dirty="0">
                <a:solidFill>
                  <a:schemeClr val="tx1"/>
                </a:solidFill>
                <a:effectLst/>
                <a:latin typeface="+mn-lt"/>
                <a:ea typeface="+mn-ea"/>
                <a:cs typeface="+mn-cs"/>
              </a:rPr>
              <a:t> grew up in Minnesota on a dairy farm. From her earliest days she was aware of technology and how it made productive farming possible. The understanding that her family's farm couldn't have run without milking, homogenization, and pasteurization equipment made her a natural to continue exploring the role of technology in modern farming. An Associate of Science in Animal Science and Management and a Master of Science in Computer Science gave her the educational foundation to really enact new ways of using technology in the daily operations of the farm. "I've always thought that farming should be just as progressive technologically as any other field. Why should farmers be any less willing to take advantage of technology than garbage collectors or taxi drivers? When Danielle's away from the farm, she enjoys whitewater kayaking and her burgeoning tropical fish tank.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6</a:t>
            </a:fld>
            <a:endParaRPr lang="en-US"/>
          </a:p>
        </p:txBody>
      </p:sp>
    </p:spTree>
    <p:extLst>
      <p:ext uri="{BB962C8B-B14F-4D97-AF65-F5344CB8AC3E}">
        <p14:creationId xmlns:p14="http://schemas.microsoft.com/office/powerpoint/2010/main" val="3430282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Fernando Vasquez was working in a bookstore in Passaic, NJ, after studying Spanish literature when a co-worker and friend asked for help with a gardening project. The friend and his wife had decided they were going to try to grow their own food and needed some help preparing the yard. They had bought a hive of bees and the box was on a shaky platform. The son of a carpenter, Fernando threw himself into making a better platform for the bees and was amazed that working around the bees disturbed them so little. "I never knew before how different bees are from wasps. You can't do anything around a wasp, but bees really leave you alone, even if you're close by." As he helped his friends till the yard, he began to grasp how vital the bees were to the project and growing food in general. As he learned about bees and their behavior, he became hooked and soon had an apiary of his own. Fifteen years and many bee boxes later, he is beekeeper at Munson's. </a:t>
            </a:r>
            <a:r>
              <a:rPr lang="en-US" sz="1200" kern="1200">
                <a:solidFill>
                  <a:schemeClr val="tx1"/>
                </a:solidFill>
                <a:effectLst/>
                <a:latin typeface="+mn-lt"/>
                <a:ea typeface="+mn-ea"/>
                <a:cs typeface="+mn-cs"/>
              </a:rPr>
              <a:t>Fernando is also a published poet and enthusiastic cabinetmaker.  </a:t>
            </a:r>
          </a:p>
          <a:p>
            <a:endParaRPr lang="en-US"/>
          </a:p>
        </p:txBody>
      </p:sp>
      <p:sp>
        <p:nvSpPr>
          <p:cNvPr id="4" name="Slide Number Placeholder 3"/>
          <p:cNvSpPr>
            <a:spLocks noGrp="1"/>
          </p:cNvSpPr>
          <p:nvPr>
            <p:ph type="sldNum" sz="quarter" idx="5"/>
          </p:nvPr>
        </p:nvSpPr>
        <p:spPr/>
        <p:txBody>
          <a:bodyPr/>
          <a:lstStyle/>
          <a:p>
            <a:fld id="{47CAB44E-AC1E-491B-AA02-663146DD2DC8}" type="slidenum">
              <a:rPr lang="en-US" smtClean="0"/>
              <a:t>7</a:t>
            </a:fld>
            <a:endParaRPr lang="en-US"/>
          </a:p>
        </p:txBody>
      </p:sp>
    </p:spTree>
    <p:extLst>
      <p:ext uri="{BB962C8B-B14F-4D97-AF65-F5344CB8AC3E}">
        <p14:creationId xmlns:p14="http://schemas.microsoft.com/office/powerpoint/2010/main" val="4278854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28195B-79AD-4A97-9366-56D77436141C}"/>
              </a:ext>
            </a:extLst>
          </p:cNvPr>
          <p:cNvSpPr>
            <a:spLocks noGrp="1"/>
          </p:cNvSpPr>
          <p:nvPr>
            <p:ph type="subTitle" idx="1"/>
          </p:nvPr>
        </p:nvSpPr>
        <p:spPr>
          <a:xfrm>
            <a:off x="584199" y="3602038"/>
            <a:ext cx="5061761" cy="471198"/>
          </a:xfrm>
        </p:spPr>
        <p:txBody>
          <a:bodyPr/>
          <a:lstStyle>
            <a:lvl1pPr marL="0" indent="0" algn="l">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E7BD75-DC0C-44F0-AB69-E031D08AEC1C}"/>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D4DF416D-E76D-46D1-B159-46111AB1C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9B4FAC-AFE3-43B6-98F7-7FF28ABD2757}"/>
              </a:ext>
            </a:extLst>
          </p:cNvPr>
          <p:cNvSpPr>
            <a:spLocks noGrp="1"/>
          </p:cNvSpPr>
          <p:nvPr>
            <p:ph type="sldNum" sz="quarter" idx="12"/>
          </p:nvPr>
        </p:nvSpPr>
        <p:spPr/>
        <p:txBody>
          <a:bodyPr/>
          <a:lstStyle/>
          <a:p>
            <a:fld id="{1B24803B-079E-40B5-9D15-5DF01D1F86D0}" type="slidenum">
              <a:rPr lang="en-US" smtClean="0"/>
              <a:t>‹#›</a:t>
            </a:fld>
            <a:endParaRPr lang="en-US"/>
          </a:p>
        </p:txBody>
      </p:sp>
      <p:pic>
        <p:nvPicPr>
          <p:cNvPr id="7" name="Picture 6">
            <a:extLst>
              <a:ext uri="{FF2B5EF4-FFF2-40B4-BE49-F238E27FC236}">
                <a16:creationId xmlns:a16="http://schemas.microsoft.com/office/drawing/2014/main" id="{B5343B03-0ECD-4121-AF67-92583A200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085" y="292590"/>
            <a:ext cx="6799899" cy="6272819"/>
          </a:xfrm>
          <a:prstGeom prst="rect">
            <a:avLst/>
          </a:prstGeom>
        </p:spPr>
      </p:pic>
      <p:sp>
        <p:nvSpPr>
          <p:cNvPr id="8" name="Title 1">
            <a:extLst>
              <a:ext uri="{FF2B5EF4-FFF2-40B4-BE49-F238E27FC236}">
                <a16:creationId xmlns:a16="http://schemas.microsoft.com/office/drawing/2014/main" id="{507F6605-45D8-4F23-A37F-05BE84AA61AF}"/>
              </a:ext>
            </a:extLst>
          </p:cNvPr>
          <p:cNvSpPr>
            <a:spLocks noGrp="1"/>
          </p:cNvSpPr>
          <p:nvPr>
            <p:ph type="title" hasCustomPrompt="1"/>
          </p:nvPr>
        </p:nvSpPr>
        <p:spPr>
          <a:xfrm>
            <a:off x="584199" y="2802334"/>
            <a:ext cx="5061761" cy="738664"/>
          </a:xfrm>
          <a:noFill/>
        </p:spPr>
        <p:txBody>
          <a:bodyPr wrap="square" lIns="0" tIns="0" rIns="0" bIns="0" anchor="b" anchorCtr="0">
            <a:spAutoFit/>
          </a:bodyPr>
          <a:lstStyle>
            <a:lvl1pPr>
              <a:defRPr sz="4800" b="0" spc="-50" baseline="0">
                <a:gradFill>
                  <a:gsLst>
                    <a:gs pos="62564">
                      <a:schemeClr val="tx1"/>
                    </a:gs>
                    <a:gs pos="55000">
                      <a:schemeClr val="tx1"/>
                    </a:gs>
                  </a:gsLst>
                  <a:lin ang="5400000" scaled="0"/>
                </a:gradFill>
                <a:latin typeface="Verdana" panose="020B0604030504040204" pitchFamily="34" charset="0"/>
                <a:ea typeface="Verdana" panose="020B0604030504040204" pitchFamily="34" charset="0"/>
                <a:cs typeface="Segoe UI" panose="020B0502040204020203" pitchFamily="34" charset="0"/>
              </a:defRPr>
            </a:lvl1pPr>
          </a:lstStyle>
          <a:p>
            <a:r>
              <a:rPr lang="en-US" dirty="0"/>
              <a:t>Title of event</a:t>
            </a:r>
          </a:p>
        </p:txBody>
      </p:sp>
    </p:spTree>
    <p:extLst>
      <p:ext uri="{BB962C8B-B14F-4D97-AF65-F5344CB8AC3E}">
        <p14:creationId xmlns:p14="http://schemas.microsoft.com/office/powerpoint/2010/main" val="3717417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B8C6D-85E6-442F-8E6C-D9FB19518F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7F22F8-C5B5-4B25-942B-50366BDC37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A82958-A822-44FE-BF34-09DB8FAEF36E}"/>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DE53B0A2-E941-42FB-BA6B-B640597FE4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24D6A-30B4-4AB0-81D3-D40D13E2B03F}"/>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246401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3BDBB2-823C-4858-BA5E-1BB17298CE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468BF5-AEA2-476E-8571-3CEDB909FA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A8A922-8B6E-41B7-B8A6-ADB51DF061DB}"/>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866EAD08-4FDB-449E-96D1-2F442F95BA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B6F99-C63C-4AE8-B275-813742927E83}"/>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1734209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BC27-DB77-4AE6-8CB1-E80EA0390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64EE24-E13E-49A5-A20A-F470B2A466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71103C-60CF-4EB5-9CED-6F3C9A56F977}"/>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08590E91-513E-4ED4-92AC-EC06CD273B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BD8EC-7DAB-413D-BD30-DF4CAF8F2786}"/>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489256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7871D-D1B7-496D-A880-CA2A344080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236213-7F59-434F-A0C1-650C9ECE01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608BC2-9A60-48FC-B914-472186AC2336}"/>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73E5B457-5362-42E1-B141-3329BC261E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F2BD1-F5EA-42CD-98DA-B79932434123}"/>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67537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FAA8-20E4-4CC5-A85A-CEE00A67C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D17B-9414-4154-8EF8-9F1ED2D73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96F508-76AE-472F-A2E8-20C0618EDB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52E440-89C9-4E75-A2CE-2B113F32450D}"/>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6" name="Footer Placeholder 5">
            <a:extLst>
              <a:ext uri="{FF2B5EF4-FFF2-40B4-BE49-F238E27FC236}">
                <a16:creationId xmlns:a16="http://schemas.microsoft.com/office/drawing/2014/main" id="{2BA33F02-E9BB-4DF5-95A6-CF8CDD8D7F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35AA6C-B233-45F4-8EA1-30F1D439BBEF}"/>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249355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4AD2B-FAF1-4BC2-B8AE-C427DC98B1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F870FE-DAE1-43F6-9D35-77E7D8991C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AAB930-EA7F-42DA-842E-4DFEDD8243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999C1D-BFC5-407C-BEE4-2E284D2D7D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CFA394-5BA5-41A2-BCFB-B1BE132756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84B4D2-4D8B-4F46-841B-CBE171B93248}"/>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8" name="Footer Placeholder 7">
            <a:extLst>
              <a:ext uri="{FF2B5EF4-FFF2-40B4-BE49-F238E27FC236}">
                <a16:creationId xmlns:a16="http://schemas.microsoft.com/office/drawing/2014/main" id="{ACCA57A2-CC5C-4DA3-B3BB-06B37FE41F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E6EC45-CE07-425A-A1A7-A8B1D921167F}"/>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198799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05B82-3189-4177-A644-D20A38D1C3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199C6D-CDF9-400D-9143-955ACEF972AD}"/>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4" name="Footer Placeholder 3">
            <a:extLst>
              <a:ext uri="{FF2B5EF4-FFF2-40B4-BE49-F238E27FC236}">
                <a16:creationId xmlns:a16="http://schemas.microsoft.com/office/drawing/2014/main" id="{23C3FE8B-4837-40C2-A2FD-989B9F0A30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3D0A53-FFC2-4948-92AB-BBF6D88EBC46}"/>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122085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7A7E63-65BF-4E2C-A6D4-8959B6B6C5FC}"/>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3" name="Footer Placeholder 2">
            <a:extLst>
              <a:ext uri="{FF2B5EF4-FFF2-40B4-BE49-F238E27FC236}">
                <a16:creationId xmlns:a16="http://schemas.microsoft.com/office/drawing/2014/main" id="{6E7028CA-1C4E-461C-AF0F-320B8A2B68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A0B189-DD76-4A03-B168-B1E5E4DACAF9}"/>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924288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60D1F-C45C-4E55-8034-9246C4D79F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56C93A-9B50-43A5-A495-2922C04A17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868EE3-62FB-447C-AFFF-4C2DDABA1C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F13E6F-3E17-40FD-A32A-28433ED99A8E}"/>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6" name="Footer Placeholder 5">
            <a:extLst>
              <a:ext uri="{FF2B5EF4-FFF2-40B4-BE49-F238E27FC236}">
                <a16:creationId xmlns:a16="http://schemas.microsoft.com/office/drawing/2014/main" id="{AC424272-6635-4BBD-A752-08B66BE1DC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28B656-86F4-4554-AFA7-AEDD2C030958}"/>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2646645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6809E-35CF-4A11-8C6F-B945A01780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7FE929-33B9-4A3B-AF23-DF3169D3D6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D5C6D3B-1DDA-4DD7-A29B-A831E37FA9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6BB457-FE61-41E4-A52C-7F6CDB9539E7}"/>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6" name="Footer Placeholder 5">
            <a:extLst>
              <a:ext uri="{FF2B5EF4-FFF2-40B4-BE49-F238E27FC236}">
                <a16:creationId xmlns:a16="http://schemas.microsoft.com/office/drawing/2014/main" id="{1011B36A-2B9C-4AE0-AA80-D18CBC0A24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BBD2A-4BBA-4AA1-A723-A2CB09BEF94C}"/>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71188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3A2B1-DD3A-4993-B155-7EE7B313345A}"/>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435E0809-94C3-4867-860B-027278946D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707503-934B-4FA7-9978-5777EC7FBA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BAC6A6FA-56D9-45A0-8B81-A498649BEB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6ACF38-8BD2-4C5C-92F3-A221EA4C5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4803B-079E-40B5-9D15-5DF01D1F86D0}" type="slidenum">
              <a:rPr lang="en-US" smtClean="0"/>
              <a:t>‹#›</a:t>
            </a:fld>
            <a:endParaRPr lang="en-US"/>
          </a:p>
        </p:txBody>
      </p:sp>
    </p:spTree>
    <p:extLst>
      <p:ext uri="{BB962C8B-B14F-4D97-AF65-F5344CB8AC3E}">
        <p14:creationId xmlns:p14="http://schemas.microsoft.com/office/powerpoint/2010/main" val="925896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AFAC-4883-4904-9E6C-5646316D5EE3}"/>
              </a:ext>
            </a:extLst>
          </p:cNvPr>
          <p:cNvSpPr>
            <a:spLocks noGrp="1"/>
          </p:cNvSpPr>
          <p:nvPr>
            <p:ph type="title"/>
          </p:nvPr>
        </p:nvSpPr>
        <p:spPr>
          <a:xfrm>
            <a:off x="584199" y="2876201"/>
            <a:ext cx="5061761" cy="664797"/>
          </a:xfrm>
        </p:spPr>
        <p:txBody>
          <a:bodyPr/>
          <a:lstStyle/>
          <a:p>
            <a:r>
              <a:rPr lang="en-US" dirty="0"/>
              <a:t>Staff Profiles</a:t>
            </a:r>
          </a:p>
        </p:txBody>
      </p:sp>
      <p:sp>
        <p:nvSpPr>
          <p:cNvPr id="3" name="Subtitle 2">
            <a:extLst>
              <a:ext uri="{FF2B5EF4-FFF2-40B4-BE49-F238E27FC236}">
                <a16:creationId xmlns:a16="http://schemas.microsoft.com/office/drawing/2014/main" id="{7363017B-1333-4B08-9A93-6B2777F22CC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09411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Marcos Serna</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Farm General Manager</a:t>
            </a:r>
          </a:p>
          <a:p>
            <a:r>
              <a:rPr lang="en-US" dirty="0"/>
              <a:t>Grew up near Yakima, WA</a:t>
            </a:r>
          </a:p>
          <a:p>
            <a:r>
              <a:rPr lang="en-US" dirty="0"/>
              <a:t>A “barbeque fanatic”</a:t>
            </a:r>
          </a:p>
          <a:p>
            <a:endParaRPr lang="en-US" dirty="0"/>
          </a:p>
        </p:txBody>
      </p:sp>
      <p:pic>
        <p:nvPicPr>
          <p:cNvPr id="5" name="Content Placeholder 4" descr="A photo of Marcos Serna.">
            <a:extLst>
              <a:ext uri="{FF2B5EF4-FFF2-40B4-BE49-F238E27FC236}">
                <a16:creationId xmlns:a16="http://schemas.microsoft.com/office/drawing/2014/main" id="{420067D6-C063-4405-AD36-5662A7CC821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346534" y="365125"/>
            <a:ext cx="4007266" cy="4023360"/>
          </a:xfrm>
          <a:prstGeom prst="rect">
            <a:avLst/>
          </a:prstGeom>
        </p:spPr>
      </p:pic>
    </p:spTree>
    <p:extLst>
      <p:ext uri="{BB962C8B-B14F-4D97-AF65-F5344CB8AC3E}">
        <p14:creationId xmlns:p14="http://schemas.microsoft.com/office/powerpoint/2010/main" val="256189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Eugenia Austin</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Soil Scientist</a:t>
            </a:r>
          </a:p>
          <a:p>
            <a:r>
              <a:rPr lang="en-US" dirty="0"/>
              <a:t>Grew up in Boulder, CO</a:t>
            </a:r>
          </a:p>
          <a:p>
            <a:r>
              <a:rPr lang="en-US" dirty="0"/>
              <a:t>Enjoys crossword puzzles, photography, and is a ferocious scrabble player</a:t>
            </a:r>
          </a:p>
        </p:txBody>
      </p:sp>
      <p:pic>
        <p:nvPicPr>
          <p:cNvPr id="9" name="Content Placeholder 8" descr="A photo of Eugenia Austin.">
            <a:extLst>
              <a:ext uri="{FF2B5EF4-FFF2-40B4-BE49-F238E27FC236}">
                <a16:creationId xmlns:a16="http://schemas.microsoft.com/office/drawing/2014/main" id="{D4AC56F0-E430-41C6-A456-B834F44CD96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01891" y="365125"/>
            <a:ext cx="3851909" cy="4022160"/>
          </a:xfrm>
          <a:prstGeom prst="rect">
            <a:avLst/>
          </a:prstGeom>
        </p:spPr>
      </p:pic>
    </p:spTree>
    <p:extLst>
      <p:ext uri="{BB962C8B-B14F-4D97-AF65-F5344CB8AC3E}">
        <p14:creationId xmlns:p14="http://schemas.microsoft.com/office/powerpoint/2010/main" val="272967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Fen Long</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Irrigation Engineer </a:t>
            </a:r>
          </a:p>
          <a:p>
            <a:r>
              <a:rPr lang="en-US" dirty="0"/>
              <a:t>Worked at the United States Bureau of Reclamation</a:t>
            </a:r>
          </a:p>
          <a:p>
            <a:r>
              <a:rPr lang="en-US" dirty="0"/>
              <a:t>"Really, I'm a math person" </a:t>
            </a:r>
          </a:p>
        </p:txBody>
      </p:sp>
      <p:pic>
        <p:nvPicPr>
          <p:cNvPr id="7" name="Content Placeholder 6" descr="A photo of Fen Long.">
            <a:extLst>
              <a:ext uri="{FF2B5EF4-FFF2-40B4-BE49-F238E27FC236}">
                <a16:creationId xmlns:a16="http://schemas.microsoft.com/office/drawing/2014/main" id="{42335227-41D5-4E2B-BC86-F26270AC6EC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440455" y="365125"/>
            <a:ext cx="3913345" cy="4023360"/>
          </a:xfrm>
          <a:prstGeom prst="rect">
            <a:avLst/>
          </a:prstGeom>
        </p:spPr>
      </p:pic>
    </p:spTree>
    <p:extLst>
      <p:ext uri="{BB962C8B-B14F-4D97-AF65-F5344CB8AC3E}">
        <p14:creationId xmlns:p14="http://schemas.microsoft.com/office/powerpoint/2010/main" val="296426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Hilary Brennan</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Greenhouse Manager</a:t>
            </a:r>
          </a:p>
          <a:p>
            <a:r>
              <a:rPr lang="en-US" dirty="0"/>
              <a:t>Grew up on army bases as her dad’s military assignments changed</a:t>
            </a:r>
          </a:p>
          <a:p>
            <a:r>
              <a:rPr lang="en-US" dirty="0"/>
              <a:t>Loves to travel and recently returned from two weeks in Iceland</a:t>
            </a:r>
          </a:p>
        </p:txBody>
      </p:sp>
      <p:pic>
        <p:nvPicPr>
          <p:cNvPr id="8" name="Content Placeholder 7" descr="A photo of Hilary Brennan.">
            <a:extLst>
              <a:ext uri="{FF2B5EF4-FFF2-40B4-BE49-F238E27FC236}">
                <a16:creationId xmlns:a16="http://schemas.microsoft.com/office/drawing/2014/main" id="{5EFF0BD6-B0D7-4F8A-A029-F7AFDFF8CA24}"/>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29223" y="365125"/>
            <a:ext cx="3824577" cy="4023360"/>
          </a:xfrm>
          <a:prstGeom prst="rect">
            <a:avLst/>
          </a:prstGeom>
        </p:spPr>
      </p:pic>
    </p:spTree>
    <p:extLst>
      <p:ext uri="{BB962C8B-B14F-4D97-AF65-F5344CB8AC3E}">
        <p14:creationId xmlns:p14="http://schemas.microsoft.com/office/powerpoint/2010/main" val="273794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Danielle </a:t>
            </a:r>
            <a:r>
              <a:rPr lang="en-US" dirty="0" err="1"/>
              <a:t>Gousse</a:t>
            </a:r>
            <a:endParaRPr lang="en-US" dirty="0"/>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Agricultural technologist</a:t>
            </a:r>
          </a:p>
          <a:p>
            <a:r>
              <a:rPr lang="en-US" dirty="0"/>
              <a:t>Grew up in Minnesota on a dairy farm</a:t>
            </a:r>
          </a:p>
          <a:p>
            <a:r>
              <a:rPr lang="en-US" dirty="0"/>
              <a:t>Enjoys whitewater kayaking and her burgeoning tropical fish tank</a:t>
            </a:r>
          </a:p>
        </p:txBody>
      </p:sp>
      <p:pic>
        <p:nvPicPr>
          <p:cNvPr id="7" name="Content Placeholder 6" descr="A photo of Danielle Gousse.">
            <a:extLst>
              <a:ext uri="{FF2B5EF4-FFF2-40B4-BE49-F238E27FC236}">
                <a16:creationId xmlns:a16="http://schemas.microsoft.com/office/drawing/2014/main" id="{E9B6B7A4-CD56-4EA1-A0B0-6FDF75F0A45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30073" y="365125"/>
            <a:ext cx="3823727" cy="4023360"/>
          </a:xfrm>
          <a:prstGeom prst="rect">
            <a:avLst/>
          </a:prstGeom>
        </p:spPr>
      </p:pic>
    </p:spTree>
    <p:extLst>
      <p:ext uri="{BB962C8B-B14F-4D97-AF65-F5344CB8AC3E}">
        <p14:creationId xmlns:p14="http://schemas.microsoft.com/office/powerpoint/2010/main" val="246152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Fernando Vasquez</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Beekeeper</a:t>
            </a:r>
          </a:p>
          <a:p>
            <a:r>
              <a:rPr lang="en-US" dirty="0"/>
              <a:t>Worked in a bookstore in Passaic, NJ</a:t>
            </a:r>
          </a:p>
          <a:p>
            <a:r>
              <a:rPr lang="en-US" dirty="0"/>
              <a:t>A published poet and enthusiastic cabinetmaker</a:t>
            </a:r>
          </a:p>
        </p:txBody>
      </p:sp>
      <p:pic>
        <p:nvPicPr>
          <p:cNvPr id="7" name="Content Placeholder 6" descr="A photo of Fernando Vasquez.">
            <a:extLst>
              <a:ext uri="{FF2B5EF4-FFF2-40B4-BE49-F238E27FC236}">
                <a16:creationId xmlns:a16="http://schemas.microsoft.com/office/drawing/2014/main" id="{C6E32982-36A6-45A2-9B32-32F66E8E601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7696200" y="548005"/>
            <a:ext cx="3657600" cy="3657600"/>
          </a:xfrm>
          <a:prstGeom prst="rect">
            <a:avLst/>
          </a:prstGeom>
        </p:spPr>
      </p:pic>
    </p:spTree>
    <p:extLst>
      <p:ext uri="{BB962C8B-B14F-4D97-AF65-F5344CB8AC3E}">
        <p14:creationId xmlns:p14="http://schemas.microsoft.com/office/powerpoint/2010/main" val="2334871277"/>
      </p:ext>
    </p:extLst>
  </p:cSld>
  <p:clrMapOvr>
    <a:masterClrMapping/>
  </p:clrMapOvr>
</p:sld>
</file>

<file path=ppt/theme/theme1.xml><?xml version="1.0" encoding="utf-8"?>
<a:theme xmlns:a="http://schemas.openxmlformats.org/drawingml/2006/main" name="Munsons_pickle_and_preserves_farm_theme">
  <a:themeElements>
    <a:clrScheme name="Custom 1">
      <a:dk1>
        <a:sysClr val="windowText" lastClr="000000"/>
      </a:dk1>
      <a:lt1>
        <a:sysClr val="window" lastClr="FFFFFF"/>
      </a:lt1>
      <a:dk2>
        <a:srgbClr val="595959"/>
      </a:dk2>
      <a:lt2>
        <a:srgbClr val="FFFFFF"/>
      </a:lt2>
      <a:accent1>
        <a:srgbClr val="107C10"/>
      </a:accent1>
      <a:accent2>
        <a:srgbClr val="0078D4"/>
      </a:accent2>
      <a:accent3>
        <a:srgbClr val="8661C5"/>
      </a:accent3>
      <a:accent4>
        <a:srgbClr val="D83B01"/>
      </a:accent4>
      <a:accent5>
        <a:srgbClr val="FFB900"/>
      </a:accent5>
      <a:accent6>
        <a:srgbClr val="008575"/>
      </a:accent6>
      <a:hlink>
        <a:srgbClr val="0563C1"/>
      </a:hlink>
      <a:folHlink>
        <a:srgbClr val="954F72"/>
      </a:folHlink>
    </a:clrScheme>
    <a:fontScheme name="Munsons">
      <a:majorFont>
        <a:latin typeface="Verdana"/>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unsons_pickle_and_preserves_farm_theme" id="{F2FD0116-C247-4AEC-A61B-2F94587C77DB}" vid="{9A8A2592-5073-4EE9-9B13-1C91F2567B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Munsons_pickle_and_preserves_farm_theme</Template>
  <TotalTime>0</TotalTime>
  <Words>1182</Words>
  <Application>Microsoft Office PowerPoint</Application>
  <PresentationFormat>Widescreen</PresentationFormat>
  <Paragraphs>38</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Slide Titles</vt:lpstr>
      </vt:variant>
      <vt:variant>
        <vt:i4>7</vt:i4>
      </vt:variant>
      <vt:variant>
        <vt:lpstr>Custom Shows</vt:lpstr>
      </vt:variant>
      <vt:variant>
        <vt:i4>1</vt:i4>
      </vt:variant>
    </vt:vector>
  </HeadingPairs>
  <TitlesOfParts>
    <vt:vector size="13" baseType="lpstr">
      <vt:lpstr>Arial</vt:lpstr>
      <vt:lpstr>Calibri</vt:lpstr>
      <vt:lpstr>Palatino Linotype</vt:lpstr>
      <vt:lpstr>Verdana</vt:lpstr>
      <vt:lpstr>Munsons_pickle_and_preserves_farm_theme</vt:lpstr>
      <vt:lpstr>Staff Profiles</vt:lpstr>
      <vt:lpstr>Marcos Serna</vt:lpstr>
      <vt:lpstr>Eugenia Austin</vt:lpstr>
      <vt:lpstr>Fen Long</vt:lpstr>
      <vt:lpstr>Hilary Brennan</vt:lpstr>
      <vt:lpstr>Danielle Gousse</vt:lpstr>
      <vt:lpstr>Fernando Vasquez</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2020-01-20T19:00:30Z</dcterms:created>
  <dcterms:modified xsi:type="dcterms:W3CDTF">2020-02-25T01:54:01Z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v-mego@microsoft.com</vt:lpwstr>
  </property>
  <property fmtid="{D5CDD505-2E9C-101B-9397-08002B2CF9AE}" pid="5" name="MSIP_Label_f42aa342-8706-4288-bd11-ebb85995028c_SetDate">
    <vt:lpwstr>2020-02-25T01:54:01.1223709Z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ActionId">
    <vt:lpwstr>f619685c-28db-484b-9e72-e0864eba2e3c</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ies>
</file>