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48" y="11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Water Consumption (Gallons)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1E4-4D49-B6A9-451E063D42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Conservative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1E4-4D49-B6A9-451E063D42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1531528"/>
        <c:axId val="631539400"/>
      </c:lineChart>
      <c:catAx>
        <c:axId val="631531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1539400"/>
        <c:crosses val="autoZero"/>
        <c:auto val="1"/>
        <c:lblAlgn val="ctr"/>
        <c:lblOffset val="100"/>
        <c:noMultiLvlLbl val="0"/>
      </c:catAx>
      <c:valAx>
        <c:axId val="631539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1531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Minimum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Jan</c:v>
                </c:pt>
                <c:pt idx="1">
                  <c:v>April</c:v>
                </c:pt>
                <c:pt idx="2">
                  <c:v>July</c:v>
                </c:pt>
                <c:pt idx="3">
                  <c:v>Oct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29</c:v>
                </c:pt>
                <c:pt idx="1">
                  <c:v>41</c:v>
                </c:pt>
                <c:pt idx="2">
                  <c:v>61</c:v>
                </c:pt>
                <c:pt idx="3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D8-4F96-9F44-0E411A6168E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Jan</c:v>
                </c:pt>
                <c:pt idx="1">
                  <c:v>April</c:v>
                </c:pt>
                <c:pt idx="2">
                  <c:v>July</c:v>
                </c:pt>
                <c:pt idx="3">
                  <c:v>Oct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35</c:v>
                </c:pt>
                <c:pt idx="1">
                  <c:v>53</c:v>
                </c:pt>
                <c:pt idx="2">
                  <c:v>75</c:v>
                </c:pt>
                <c:pt idx="3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D8-4F96-9F44-0E411A6168E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Maximum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Jan</c:v>
                </c:pt>
                <c:pt idx="1">
                  <c:v>April</c:v>
                </c:pt>
                <c:pt idx="2">
                  <c:v>July</c:v>
                </c:pt>
                <c:pt idx="3">
                  <c:v>Oct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41</c:v>
                </c:pt>
                <c:pt idx="1">
                  <c:v>64</c:v>
                </c:pt>
                <c:pt idx="2">
                  <c:v>90</c:v>
                </c:pt>
                <c:pt idx="3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D8-4F96-9F44-0E411A616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1822736"/>
        <c:axId val="571820016"/>
      </c:barChart>
      <c:catAx>
        <c:axId val="57182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1820016"/>
        <c:crosses val="autoZero"/>
        <c:auto val="1"/>
        <c:lblAlgn val="ctr"/>
        <c:lblOffset val="100"/>
        <c:noMultiLvlLbl val="0"/>
      </c:catAx>
      <c:valAx>
        <c:axId val="57182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182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50" baseline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20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dPt>
            <c:idx val="0"/>
            <c:bubble3D val="0"/>
            <c:explosion val="20"/>
            <c:spPr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  <a:satMod val="120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4450" dist="50800" dir="5400000" sx="96000" rotWithShape="0">
                  <a:srgbClr val="000000">
                    <a:alpha val="34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20400000"/>
                </a:lightRig>
              </a:scene3d>
              <a:sp3d prstMaterial="metal">
                <a:bevelT w="101600" h="25400" prst="softRound"/>
                <a:contourClr>
                  <a:scrgbClr r="0" g="0" b="0">
                    <a:shade val="3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2423-47CC-B837-988C635A0563}"/>
              </c:ext>
            </c:extLst>
          </c:dPt>
          <c:dPt>
            <c:idx val="1"/>
            <c:bubble3D val="0"/>
            <c:explosion val="20"/>
            <c:spPr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shade val="75000"/>
                      <a:satMod val="120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4450" dist="50800" dir="5400000" sx="96000" rotWithShape="0">
                  <a:srgbClr val="000000">
                    <a:alpha val="34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20400000"/>
                </a:lightRig>
              </a:scene3d>
              <a:sp3d prstMaterial="metal">
                <a:bevelT w="101600" h="25400" prst="softRound"/>
                <a:contourClr>
                  <a:scrgbClr r="0" g="0" b="0">
                    <a:shade val="3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423-47CC-B837-988C635A0563}"/>
              </c:ext>
            </c:extLst>
          </c:dPt>
          <c:dPt>
            <c:idx val="2"/>
            <c:bubble3D val="0"/>
            <c:explosion val="20"/>
            <c:spPr>
              <a:gradFill rotWithShape="1">
                <a:gsLst>
                  <a:gs pos="0">
                    <a:schemeClr val="accent3"/>
                  </a:gs>
                  <a:gs pos="100000">
                    <a:schemeClr val="accent3">
                      <a:shade val="75000"/>
                      <a:satMod val="120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4450" dist="50800" dir="5400000" sx="96000" rotWithShape="0">
                  <a:srgbClr val="000000">
                    <a:alpha val="34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20400000"/>
                </a:lightRig>
              </a:scene3d>
              <a:sp3d prstMaterial="metal">
                <a:bevelT w="101600" h="25400" prst="softRound"/>
                <a:contourClr>
                  <a:scrgbClr r="0" g="0" b="0">
                    <a:shade val="3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423-47CC-B837-988C635A0563}"/>
              </c:ext>
            </c:extLst>
          </c:dPt>
          <c:dPt>
            <c:idx val="3"/>
            <c:bubble3D val="0"/>
            <c:explosion val="20"/>
            <c:spPr>
              <a:gradFill rotWithShape="1">
                <a:gsLst>
                  <a:gs pos="0">
                    <a:schemeClr val="accent4"/>
                  </a:gs>
                  <a:gs pos="100000">
                    <a:schemeClr val="accent4">
                      <a:shade val="75000"/>
                      <a:satMod val="120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4450" dist="50800" dir="5400000" sx="96000" rotWithShape="0">
                  <a:srgbClr val="000000">
                    <a:alpha val="34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20400000"/>
                </a:lightRig>
              </a:scene3d>
              <a:sp3d prstMaterial="metal">
                <a:bevelT w="101600" h="25400" prst="softRound"/>
                <a:contourClr>
                  <a:scrgbClr r="0" g="0" b="0">
                    <a:shade val="3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2423-47CC-B837-988C635A0563}"/>
              </c:ext>
            </c:extLst>
          </c:dPt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C-4ECD-96AA-011415F09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6"/>
        </a:gs>
        <a:gs pos="100000">
          <a:schemeClr val="accent6">
            <a:shade val="75000"/>
            <a:satMod val="120000"/>
            <a:lumMod val="90000"/>
          </a:schemeClr>
        </a:gs>
      </a:gsLst>
      <a:lin ang="5400000" scaled="0"/>
      <a:tileRect/>
    </a:gradFill>
    <a:ln>
      <a:noFill/>
    </a:ln>
    <a:effectLst>
      <a:outerShdw blurRad="44450" dist="50800" dir="5400000" sx="96000" rotWithShape="0">
        <a:srgbClr val="000000">
          <a:alpha val="34000"/>
        </a:srgbClr>
      </a:outerShdw>
    </a:effectLst>
    <a:scene3d>
      <a:camera prst="orthographicFront">
        <a:rot lat="0" lon="0" rev="0"/>
      </a:camera>
      <a:lightRig rig="threePt" dir="tl">
        <a:rot lat="0" lon="0" rev="20400000"/>
      </a:lightRig>
    </a:scene3d>
    <a:sp3d contourW="15875" prstMaterial="metal">
      <a:bevelT w="101600" h="25400" prst="softRound"/>
      <a:contourClr>
        <a:schemeClr val="accent6">
          <a:shade val="30000"/>
        </a:schemeClr>
      </a:contourClr>
    </a:sp3d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8001106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8876602"/>
              </p:ext>
            </p:extLst>
          </p:nvPr>
        </p:nvGraphicFramePr>
        <p:xfrm>
          <a:off x="1752600" y="1524000"/>
          <a:ext cx="8616958" cy="44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80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Air quality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198455"/>
              </p:ext>
            </p:extLst>
          </p:nvPr>
        </p:nvGraphicFramePr>
        <p:xfrm>
          <a:off x="1555663" y="1905000"/>
          <a:ext cx="9037638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9691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D83AF9-5883-4908-BAB3-8D7C9ED63EC9}">
  <ds:schemaRefs>
    <ds:schemaRef ds:uri="b4863681-c067-4c62-bc75-95bf3ac03d16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  <ds:schemaRef ds:uri="77becc8e-7285-40d5-b8ce-a40dd94f244c"/>
    <ds:schemaRef ds:uri="86983467-61e0-4d79-9d88-8ccc23b81f9f"/>
  </ds:schemaRefs>
</ds:datastoreItem>
</file>

<file path=customXml/itemProps2.xml><?xml version="1.0" encoding="utf-8"?>
<ds:datastoreItem xmlns:ds="http://schemas.openxmlformats.org/officeDocument/2006/customXml" ds:itemID="{44AE5DCF-8C43-4208-BE19-ABE02D757A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13A570-C955-4261-81A2-043284E7D2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852</TotalTime>
  <Words>8</Words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Century Gothic</vt:lpstr>
      <vt:lpstr>Wingdings 2</vt:lpstr>
      <vt:lpstr>Austin</vt:lpstr>
      <vt:lpstr>PowerPoint Presentation</vt:lpstr>
      <vt:lpstr>PowerPoint Presentation</vt:lpstr>
      <vt:lpstr>Air quality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2010-04-07T18:09:45Z</dcterms:created>
  <dcterms:modified xsi:type="dcterms:W3CDTF">2016-10-16T23:05:05Z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