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145" r:id="rId1"/>
  </p:sldMasterIdLst>
  <p:sldIdLst>
    <p:sldId id="263" r:id="rId2"/>
    <p:sldId id="264" r:id="rId3"/>
    <p:sldId id="265" r:id="rId4"/>
    <p:sldId id="266" r:id="rId5"/>
    <p:sldId id="26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5FFC3C3-F0C7-44D0-9EAD-8BEA913A4FED}">
          <p14:sldIdLst>
            <p14:sldId id="263"/>
          </p14:sldIdLst>
        </p14:section>
        <p14:section name="Introduction" id="{C71B22F3-BAF9-4B0B-9CA7-696CD6E8AD10}">
          <p14:sldIdLst>
            <p14:sldId id="264"/>
            <p14:sldId id="265"/>
            <p14:sldId id="266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45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New Clients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2017</c:v>
                </c:pt>
                <c:pt idx="2">
                  <c:v>2019 (Proj.)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45000</c:v>
                </c:pt>
                <c:pt idx="1">
                  <c:v>53000</c:v>
                </c:pt>
                <c:pt idx="2">
                  <c:v>72000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03-460D-A313-60BD7AD59C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315062984"/>
        <c:axId val="315063312"/>
        <c:axId val="0"/>
      </c:bar3DChart>
      <c:catAx>
        <c:axId val="315062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5063312"/>
        <c:crosses val="autoZero"/>
        <c:auto val="1"/>
        <c:lblAlgn val="ctr"/>
        <c:lblOffset val="100"/>
        <c:noMultiLvlLbl val="0"/>
      </c:catAx>
      <c:valAx>
        <c:axId val="315063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5062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cap="none" spc="0" baseline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defRPr>
          </a:pPr>
          <a:endParaRPr lang="el-G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8513E83-8F27-4F76-A051-A4EE285FE04C}" type="datetimeFigureOut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27/07/2017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E047B-A34D-4C17-84CB-F713679F2593}" type="slidenum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 userDrawn="1"/>
        </p:nvSpPr>
        <p:spPr>
          <a:xfrm>
            <a:off x="0" y="-12756"/>
            <a:ext cx="12192000" cy="4572001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5801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t="-1852" b="-18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13E83-8F27-4F76-A051-A4EE285FE04C}" type="datetimeFigureOut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27/07/2017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E047B-A34D-4C17-84CB-F713679F2593}" type="slidenum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720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rnard">
    <p:bg>
      <p:bgPr>
        <a:gradFill flip="none" rotWithShape="1">
          <a:gsLst>
            <a:gs pos="0">
              <a:schemeClr val="bg1">
                <a:lumMod val="95000"/>
              </a:schemeClr>
            </a:gs>
            <a:gs pos="74000">
              <a:schemeClr val="bg1">
                <a:lumMod val="85000"/>
              </a:schemeClr>
            </a:gs>
            <a:gs pos="83000">
              <a:schemeClr val="bg1">
                <a:lumMod val="75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13E83-8F27-4F76-A051-A4EE285FE04C}" type="datetimeFigureOut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27/07/2017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E047B-A34D-4C17-84CB-F713679F2593}" type="slidenum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68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8513E83-8F27-4F76-A051-A4EE285FE04C}" type="datetimeFigureOut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27/07/2017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E0DE047B-A34D-4C17-84CB-F713679F2593}" type="slidenum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9422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6" r:id="rId1"/>
    <p:sldLayoutId id="2147484147" r:id="rId2"/>
    <p:sldLayoutId id="2147484148" r:id="rId3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0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CAR Insurance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F7DE0C-6151-4F44-9F0B-7EC6CA6A37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102" y="723735"/>
            <a:ext cx="5460560" cy="32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917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1051" y="1943100"/>
            <a:ext cx="106299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This year has been great for car insurance. We have achieved 40,000 sales as a team. We’ve seen a big rise in returning customers and provided our most expensive luxury car insurance to date ($155,000).</a:t>
            </a:r>
          </a:p>
          <a:p>
            <a:endParaRPr lang="en-GB" dirty="0"/>
          </a:p>
          <a:p>
            <a:r>
              <a:rPr lang="en-GB" dirty="0"/>
              <a:t>The team has worked particularly hard this quarter, and I feel like we are moving into the new fiscal year with the right people and the right mind-set.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8284FA-5A14-44D2-92F5-9094668548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853" y="3973466"/>
            <a:ext cx="2743200" cy="13075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D28CAB6-2810-45BF-B2CD-78DD7A47F5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949" y="3973466"/>
            <a:ext cx="2743200" cy="1714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EB85E6A-28C4-4F16-87E5-39EB0B2F4C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1" y="4830716"/>
            <a:ext cx="2743200" cy="186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07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Successful campaigns 2015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8130" y="2084832"/>
            <a:ext cx="103668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AutoNum type="arabicPeriod"/>
            </a:pPr>
            <a:r>
              <a:rPr lang="en-GB" sz="2800" dirty="0"/>
              <a:t>20% off when you insure more than one car with us</a:t>
            </a:r>
          </a:p>
          <a:p>
            <a:pPr marL="342900" indent="-342900">
              <a:spcAft>
                <a:spcPts val="1800"/>
              </a:spcAft>
              <a:buAutoNum type="arabicPeriod"/>
            </a:pPr>
            <a:r>
              <a:rPr lang="en-GB" sz="2800" dirty="0"/>
              <a:t>Free upgrade to Gold Luxury Insurance for customers who have bought Silver Luxury Insurance from us for the past 5 years</a:t>
            </a:r>
          </a:p>
          <a:p>
            <a:pPr marL="342900" indent="-342900">
              <a:spcAft>
                <a:spcPts val="1800"/>
              </a:spcAft>
              <a:buAutoNum type="arabicPeriod"/>
            </a:pPr>
            <a:r>
              <a:rPr lang="en-GB" sz="2800" dirty="0"/>
              <a:t>$50 gift card for new customers who purchase an annual policy </a:t>
            </a:r>
          </a:p>
        </p:txBody>
      </p:sp>
    </p:spTree>
    <p:extLst>
      <p:ext uri="{BB962C8B-B14F-4D97-AF65-F5344CB8AC3E}">
        <p14:creationId xmlns:p14="http://schemas.microsoft.com/office/powerpoint/2010/main" val="3089204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451A0-027B-4B86-A20D-1F971EDAB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REsults</a:t>
            </a:r>
            <a:endParaRPr lang="el-GR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F36B58C-8D00-4906-8506-DB6A975A04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623865"/>
              </p:ext>
            </p:extLst>
          </p:nvPr>
        </p:nvGraphicFramePr>
        <p:xfrm>
          <a:off x="3138869" y="6122352"/>
          <a:ext cx="5914263" cy="73564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971421">
                  <a:extLst>
                    <a:ext uri="{9D8B030D-6E8A-4147-A177-3AD203B41FA5}">
                      <a16:colId xmlns:a16="http://schemas.microsoft.com/office/drawing/2014/main" val="3338947073"/>
                    </a:ext>
                  </a:extLst>
                </a:gridCol>
                <a:gridCol w="1971421">
                  <a:extLst>
                    <a:ext uri="{9D8B030D-6E8A-4147-A177-3AD203B41FA5}">
                      <a16:colId xmlns:a16="http://schemas.microsoft.com/office/drawing/2014/main" val="266959331"/>
                    </a:ext>
                  </a:extLst>
                </a:gridCol>
                <a:gridCol w="1971421">
                  <a:extLst>
                    <a:ext uri="{9D8B030D-6E8A-4147-A177-3AD203B41FA5}">
                      <a16:colId xmlns:a16="http://schemas.microsoft.com/office/drawing/2014/main" val="1213028476"/>
                    </a:ext>
                  </a:extLst>
                </a:gridCol>
              </a:tblGrid>
              <a:tr h="36782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2015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2017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2019 (</a:t>
                      </a:r>
                      <a:r>
                        <a:rPr lang="en-US" dirty="0" err="1"/>
                        <a:t>Proj</a:t>
                      </a:r>
                      <a:r>
                        <a:rPr lang="en-US" dirty="0"/>
                        <a:t>.)</a:t>
                      </a:r>
                      <a:endParaRPr lang="el-GR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72806929"/>
                  </a:ext>
                </a:extLst>
              </a:tr>
              <a:tr h="36782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45000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63000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78000</a:t>
                      </a:r>
                      <a:endParaRPr lang="el-GR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79735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8941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451A0-027B-4B86-A20D-1F971EDAB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(chart)</a:t>
            </a:r>
            <a:endParaRPr lang="el-GR" dirty="0"/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9396CE18-668C-4212-943C-FBD47BACED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0262813"/>
              </p:ext>
            </p:extLst>
          </p:nvPr>
        </p:nvGraphicFramePr>
        <p:xfrm>
          <a:off x="1490372" y="1687132"/>
          <a:ext cx="9211256" cy="4919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524821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Integral">
  <a:themeElements>
    <a:clrScheme name="Custom 13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0099FF"/>
      </a:accent2>
      <a:accent3>
        <a:srgbClr val="63A725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Century Gothic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134</Words>
  <Application>Microsoft Office PowerPoint</Application>
  <PresentationFormat>Widescreen</PresentationFormat>
  <Paragraphs>17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Century Gothic</vt:lpstr>
      <vt:lpstr>Tw Cen MT</vt:lpstr>
      <vt:lpstr>Wingdings 3</vt:lpstr>
      <vt:lpstr>1_Integral</vt:lpstr>
      <vt:lpstr>CAR Insurance</vt:lpstr>
      <vt:lpstr>Introduction</vt:lpstr>
      <vt:lpstr>Successful campaigns 2015</vt:lpstr>
      <vt:lpstr>REsults</vt:lpstr>
      <vt:lpstr>Results (chart)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2016-02-11T21:00:07Z</dcterms:created>
  <dcterms:modified xsi:type="dcterms:W3CDTF">2017-07-27T11:04:38Z</dcterms:modified>
</cp:coreProperties>
</file>