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145" r:id="rId1"/>
  </p:sldMasterIdLst>
  <p:sldIdLst>
    <p:sldId id="263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5FFC3C3-F0C7-44D0-9EAD-8BEA913A4FED}">
          <p14:sldIdLst>
            <p14:sldId id="263"/>
          </p14:sldIdLst>
        </p14:section>
        <p14:section name="Introduction" id="{C71B22F3-BAF9-4B0B-9CA7-696CD6E8AD10}">
          <p14:sldIdLst>
            <p14:sldId id="264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Clients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2017</c:v>
                </c:pt>
                <c:pt idx="2">
                  <c:v>2019 (Proj.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45000</c:v>
                </c:pt>
                <c:pt idx="1">
                  <c:v>63000</c:v>
                </c:pt>
                <c:pt idx="2">
                  <c:v>78000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B8-49E6-9D7E-CEA712527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84053696"/>
        <c:axId val="484052712"/>
      </c:barChart>
      <c:catAx>
        <c:axId val="484053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052712"/>
        <c:crosses val="autoZero"/>
        <c:auto val="1"/>
        <c:lblAlgn val="ctr"/>
        <c:lblOffset val="100"/>
        <c:noMultiLvlLbl val="0"/>
      </c:catAx>
      <c:valAx>
        <c:axId val="484052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05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Clients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2017</c:v>
                </c:pt>
                <c:pt idx="2">
                  <c:v>2019 (Proj.)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45000</c:v>
                </c:pt>
                <c:pt idx="1">
                  <c:v>53000</c:v>
                </c:pt>
                <c:pt idx="2">
                  <c:v>72000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3-460D-A313-60BD7AD59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15062984"/>
        <c:axId val="315063312"/>
        <c:axId val="0"/>
      </c:bar3DChart>
      <c:catAx>
        <c:axId val="315062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063312"/>
        <c:crosses val="autoZero"/>
        <c:auto val="1"/>
        <c:lblAlgn val="ctr"/>
        <c:lblOffset val="100"/>
        <c:noMultiLvlLbl val="0"/>
      </c:catAx>
      <c:valAx>
        <c:axId val="315063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062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none" spc="0" baseline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12/09/2018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-12756"/>
            <a:ext cx="12192000" cy="4572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0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852" b="-1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12/09/2018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2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rnard">
    <p:bg>
      <p:bgPr>
        <a:gradFill flip="none" rotWithShape="1">
          <a:gsLst>
            <a:gs pos="0">
              <a:schemeClr val="bg1">
                <a:lumMod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12/09/2018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12/09/2018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4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 Insurance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DE0C-6151-4F44-9F0B-7EC6CA6A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02" y="723735"/>
            <a:ext cx="5460560" cy="32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1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1" y="1943100"/>
            <a:ext cx="1062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year has been great for car insurance. We have achieved 40,000 sales as a team. We’ve seen a big rise in returning customers and provided our most expensive luxury car insurance to date ($155,000).</a:t>
            </a:r>
          </a:p>
          <a:p>
            <a:endParaRPr lang="en-GB" dirty="0"/>
          </a:p>
          <a:p>
            <a:r>
              <a:rPr lang="en-GB" dirty="0"/>
              <a:t>The team has worked particularly hard this quarter, and I feel like we are moving into the new fiscal year with the right people and the right mind-set.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284FA-5A14-44D2-92F5-909466854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853" y="3973466"/>
            <a:ext cx="2743200" cy="13075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28CAB6-2810-45BF-B2CD-78DD7A47F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49" y="3973466"/>
            <a:ext cx="2743200" cy="171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85E6A-28C4-4F16-87E5-39EB0B2F4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1" y="4830716"/>
            <a:ext cx="2743200" cy="18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0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Successful campaigns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130" y="2084832"/>
            <a:ext cx="10366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20% off when you insure more than one car with us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Free upgrade to Gold Luxury Insurance for customers who have bought Silver Luxury Insurance from us for the past 5 years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$50 gift card for new customers who purchase an annual policy </a:t>
            </a:r>
          </a:p>
        </p:txBody>
      </p:sp>
    </p:spTree>
    <p:extLst>
      <p:ext uri="{BB962C8B-B14F-4D97-AF65-F5344CB8AC3E}">
        <p14:creationId xmlns:p14="http://schemas.microsoft.com/office/powerpoint/2010/main" val="308920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REsults</a:t>
            </a:r>
            <a:endParaRPr lang="el-GR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36B58C-8D00-4906-8506-DB6A975A0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623865"/>
              </p:ext>
            </p:extLst>
          </p:nvPr>
        </p:nvGraphicFramePr>
        <p:xfrm>
          <a:off x="3138869" y="6122352"/>
          <a:ext cx="5914263" cy="7356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71421">
                  <a:extLst>
                    <a:ext uri="{9D8B030D-6E8A-4147-A177-3AD203B41FA5}">
                      <a16:colId xmlns:a16="http://schemas.microsoft.com/office/drawing/2014/main" val="3338947073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266959331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1213028476"/>
                    </a:ext>
                  </a:extLst>
                </a:gridCol>
              </a:tblGrid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2015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2019 (</a:t>
                      </a:r>
                      <a:r>
                        <a:rPr lang="en-US" dirty="0" err="1"/>
                        <a:t>Proj</a:t>
                      </a:r>
                      <a:r>
                        <a:rPr lang="en-US" dirty="0"/>
                        <a:t>.)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806929"/>
                  </a:ext>
                </a:extLst>
              </a:tr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63000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78000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7973547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7366512-53FC-41A6-8719-0E2D177F74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8612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8941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(chart)</a:t>
            </a:r>
            <a:endParaRPr lang="el-GR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396CE18-668C-4212-943C-FBD47BACED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262813"/>
              </p:ext>
            </p:extLst>
          </p:nvPr>
        </p:nvGraphicFramePr>
        <p:xfrm>
          <a:off x="1490372" y="1687132"/>
          <a:ext cx="9211256" cy="4919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2482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Custom 13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0099FF"/>
      </a:accent2>
      <a:accent3>
        <a:srgbClr val="63A725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entury Gothi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Tw Cen MT</vt:lpstr>
      <vt:lpstr>Wingdings 3</vt:lpstr>
      <vt:lpstr>1_Integral</vt:lpstr>
      <vt:lpstr>CAR Insurance</vt:lpstr>
      <vt:lpstr>Introduction</vt:lpstr>
      <vt:lpstr>Successful campaigns 2015</vt:lpstr>
      <vt:lpstr>REsults</vt:lpstr>
      <vt:lpstr>Results (chart)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2016-02-11T21:00:07Z</dcterms:created>
  <dcterms:modified xsi:type="dcterms:W3CDTF">2018-09-12T08:58:03Z</dcterms:modified>
</cp:coreProperties>
</file>