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812" r:id="rId4"/>
  </p:sldMasterIdLst>
  <p:notesMasterIdLst>
    <p:notesMasterId r:id="rId16"/>
  </p:notesMasterIdLst>
  <p:handoutMasterIdLst>
    <p:handoutMasterId r:id="rId17"/>
  </p:handout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5" r:id="rId12"/>
    <p:sldId id="267" r:id="rId13"/>
    <p:sldId id="266" r:id="rId14"/>
    <p:sldId id="268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Meeting" id="{EEE9B47B-F303-464C-84F1-D0EB78F7CB33}">
          <p14:sldIdLst>
            <p14:sldId id="256"/>
            <p14:sldId id="257"/>
            <p14:sldId id="258"/>
            <p14:sldId id="259"/>
            <p14:sldId id="260"/>
            <p14:sldId id="261"/>
            <p14:sldId id="262"/>
          </p14:sldIdLst>
        </p14:section>
        <p14:section name="Goals" id="{EE60D2A9-5191-40AF-95E4-D98E70464A72}">
          <p14:sldIdLst>
            <p14:sldId id="265"/>
            <p14:sldId id="267"/>
            <p14:sldId id="266"/>
            <p14:sldId id="268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FF00"/>
    <a:srgbClr val="374E5F"/>
    <a:srgbClr val="A6BCCC"/>
    <a:srgbClr val="000000"/>
    <a:srgbClr val="FFFFCC"/>
    <a:srgbClr val="CC0000"/>
    <a:srgbClr val="000066"/>
    <a:srgbClr val="FFCC00"/>
    <a:srgbClr val="CC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B301B821-A1FF-4177-AEE7-76D212191A09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19" autoAdjust="0"/>
    <p:restoredTop sz="84590" autoAdjust="0"/>
  </p:normalViewPr>
  <p:slideViewPr>
    <p:cSldViewPr>
      <p:cViewPr varScale="1">
        <p:scale>
          <a:sx n="73" d="100"/>
          <a:sy n="73" d="100"/>
        </p:scale>
        <p:origin x="1104" y="60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Labtech Κέντρα Πληροφορικής" userId="2b515243a9b2ddc6" providerId="LiveId" clId="{62F4317A-9598-406C-83E2-2B954FEED458}"/>
    <pc:docChg chg="modSld sldOrd">
      <pc:chgData name="Labtech Κέντρα Πληροφορικής" userId="2b515243a9b2ddc6" providerId="LiveId" clId="{62F4317A-9598-406C-83E2-2B954FEED458}" dt="2019-09-23T08:05:57.785" v="1"/>
      <pc:docMkLst>
        <pc:docMk/>
      </pc:docMkLst>
      <pc:sldChg chg="ord">
        <pc:chgData name="Labtech Κέντρα Πληροφορικής" userId="2b515243a9b2ddc6" providerId="LiveId" clId="{62F4317A-9598-406C-83E2-2B954FEED458}" dt="2019-09-23T08:05:51.777" v="0"/>
        <pc:sldMkLst>
          <pc:docMk/>
          <pc:sldMk cId="0" sldId="265"/>
        </pc:sldMkLst>
      </pc:sldChg>
      <pc:sldChg chg="ord">
        <pc:chgData name="Labtech Κέντρα Πληροφορικής" userId="2b515243a9b2ddc6" providerId="LiveId" clId="{62F4317A-9598-406C-83E2-2B954FEED458}" dt="2019-09-23T08:05:57.785" v="1"/>
        <pc:sldMkLst>
          <pc:docMk/>
          <pc:sldMk cId="0" sldId="266"/>
        </pc:sldMkLst>
      </pc:sldChg>
      <pc:sldChg chg="ord">
        <pc:chgData name="Labtech Κέντρα Πληροφορικής" userId="2b515243a9b2ddc6" providerId="LiveId" clId="{62F4317A-9598-406C-83E2-2B954FEED458}" dt="2019-09-23T08:05:51.777" v="0"/>
        <pc:sldMkLst>
          <pc:docMk/>
          <pc:sldMk cId="0" sldId="267"/>
        </pc:sldMkLst>
      </pc:sldChg>
      <pc:sldChg chg="ord">
        <pc:chgData name="Labtech Κέντρα Πληροφορικής" userId="2b515243a9b2ddc6" providerId="LiveId" clId="{62F4317A-9598-406C-83E2-2B954FEED458}" dt="2019-09-23T08:05:51.777" v="0"/>
        <pc:sldMkLst>
          <pc:docMk/>
          <pc:sldMk cId="0" sldId="268"/>
        </pc:sldMkLst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t" compatLnSpc="1"/>
          <a:lstStyle>
            <a:lvl1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  <a:ea typeface="+mn-ea"/>
                <a:cs typeface="+mn-cs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 dirty="0">
              <a:solidFill>
                <a:schemeClr val="tx1">
                  <a:alpha val="100000"/>
                </a:schemeClr>
              </a:solidFill>
              <a:effectLst/>
              <a:latin typeface="Times New Roman"/>
            </a:endParaRP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t" compatLnSpc="1"/>
          <a:lstStyle>
            <a:lvl1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  <a:ea typeface="+mn-ea"/>
                <a:cs typeface="+mn-cs"/>
              </a:defRPr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 dirty="0">
              <a:solidFill>
                <a:schemeClr val="tx1">
                  <a:alpha val="100000"/>
                </a:schemeClr>
              </a:solidFill>
              <a:effectLst/>
              <a:latin typeface="Times New Roman"/>
            </a:endParaRPr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b" compatLnSpc="1"/>
          <a:lstStyle>
            <a:lvl1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  <a:ea typeface="+mn-ea"/>
                <a:cs typeface="+mn-cs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 dirty="0">
              <a:solidFill>
                <a:schemeClr val="tx1">
                  <a:alpha val="100000"/>
                </a:schemeClr>
              </a:solidFill>
              <a:effectLst/>
              <a:latin typeface="Times New Roman"/>
            </a:endParaRPr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b" compatLnSpc="1"/>
          <a:lstStyle>
            <a:lvl1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  <a:ea typeface="+mn-ea"/>
                <a:cs typeface="+mn-cs"/>
              </a:defRPr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fld id="{FC214389-F4DA-4DAF-9B29-D8DE50566963}" type="slidenum">
              <a:rPr/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tabLst/>
              </a:pPr>
              <a:t>‹#›</a:t>
            </a:fld>
            <a:endParaRPr kumimoji="0" lang="en-US" altLang="x-none" sz="1200" b="0" i="0" u="none" strike="noStrike" baseline="0" dirty="0">
              <a:solidFill>
                <a:schemeClr val="tx1">
                  <a:alpha val="100000"/>
                </a:schemeClr>
              </a:solidFill>
              <a:effectLst/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403001177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t" compatLnSpc="1"/>
          <a:lstStyle>
            <a:lvl1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  <a:ea typeface="+mn-ea"/>
                <a:cs typeface="+mn-cs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 dirty="0">
              <a:solidFill>
                <a:schemeClr val="tx1">
                  <a:alpha val="100000"/>
                </a:schemeClr>
              </a:solidFill>
              <a:effectLst/>
              <a:latin typeface="Arial"/>
            </a:endParaRP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t" compatLnSpc="1"/>
          <a:lstStyle>
            <a:lvl1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  <a:ea typeface="+mn-ea"/>
                <a:cs typeface="+mn-cs"/>
              </a:defRPr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 dirty="0">
              <a:solidFill>
                <a:schemeClr val="tx1">
                  <a:alpha val="100000"/>
                </a:schemeClr>
              </a:solidFill>
              <a:effectLst/>
              <a:latin typeface="Arial"/>
            </a:endParaRPr>
          </a:p>
        </p:txBody>
      </p:sp>
      <p:sp>
        <p:nvSpPr>
          <p:cNvPr id="194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  <a:effectLst/>
        </p:spPr>
        <p:txBody>
          <a:bodyPr vert="horz" wrap="square" lIns="91440" tIns="45720" rIns="91440" bIns="45720" anchor="ctr" compatLnSpc="1"/>
          <a:lstStyle/>
          <a:p>
            <a:endParaRPr lang="en-US" dirty="0"/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1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</a:rPr>
              <a:t>Click to edit Master text styles</a:t>
            </a:r>
            <a:endParaRPr lang="en-US"/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1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</a:rPr>
              <a:t>Second level</a:t>
            </a:r>
          </a:p>
          <a:p>
            <a:pPr marL="914400" marR="0" lvl="2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1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</a:rPr>
              <a:t>Third level</a:t>
            </a:r>
          </a:p>
          <a:p>
            <a:pPr marL="1371600" marR="0" lvl="3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1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</a:rPr>
              <a:t>Fourth level</a:t>
            </a:r>
          </a:p>
          <a:p>
            <a:pPr marL="1828800" marR="0" lvl="4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1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</a:rPr>
              <a:t>Fifth level</a:t>
            </a:r>
          </a:p>
        </p:txBody>
      </p:sp>
      <p:sp>
        <p:nvSpPr>
          <p:cNvPr id="194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b" compatLnSpc="1"/>
          <a:lstStyle>
            <a:lvl1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  <a:ea typeface="+mn-ea"/>
                <a:cs typeface="+mn-cs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 dirty="0">
              <a:solidFill>
                <a:schemeClr val="tx1">
                  <a:alpha val="100000"/>
                </a:schemeClr>
              </a:solidFill>
              <a:effectLst/>
              <a:latin typeface="Arial"/>
            </a:endParaRPr>
          </a:p>
        </p:txBody>
      </p:sp>
      <p:sp>
        <p:nvSpPr>
          <p:cNvPr id="194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b" compatLnSpc="1"/>
          <a:lstStyle>
            <a:lvl1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  <a:ea typeface="+mn-ea"/>
                <a:cs typeface="+mn-cs"/>
              </a:defRPr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fld id="{401AA26B-5E4E-4129-A89C-394A954597AD}" type="slidenum">
              <a:rPr/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tabLst/>
              </a:pPr>
              <a:t>‹#›</a:t>
            </a:fld>
            <a:endParaRPr kumimoji="0" lang="en-US" altLang="x-none" sz="1200" b="0" i="0" u="none" strike="noStrike" baseline="0" dirty="0">
              <a:solidFill>
                <a:schemeClr val="tx1">
                  <a:alpha val="100000"/>
                </a:schemeClr>
              </a:solidFill>
              <a:effectLst/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6915086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09980" y="882376"/>
            <a:ext cx="9966960" cy="2926080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7200" b="1" cap="all" baseline="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09530" y="3869634"/>
            <a:ext cx="8767860" cy="1388165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en-US" altLang="x-non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en-US" altLang="x-non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8AF030BD-BC74-44B8-90FA-E3F7015DB404}" type="slidenum">
              <a:rPr lang="en-US" altLang="x-none" smtClean="0"/>
              <a:pPr/>
              <a:t>‹#›</a:t>
            </a:fld>
            <a:endParaRPr lang="en-US" altLang="x-none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1978660" y="3733800"/>
            <a:ext cx="82296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289588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 dirty="0"/>
          </a:p>
        </p:txBody>
      </p:sp>
    </p:spTree>
    <p:extLst>
      <p:ext uri="{BB962C8B-B14F-4D97-AF65-F5344CB8AC3E}">
        <p14:creationId xmlns:p14="http://schemas.microsoft.com/office/powerpoint/2010/main" val="42204628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762000"/>
            <a:ext cx="2324100" cy="54102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762000"/>
            <a:ext cx="7429500" cy="54102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 dirty="0"/>
          </a:p>
        </p:txBody>
      </p:sp>
    </p:spTree>
    <p:extLst>
      <p:ext uri="{BB962C8B-B14F-4D97-AF65-F5344CB8AC3E}">
        <p14:creationId xmlns:p14="http://schemas.microsoft.com/office/powerpoint/2010/main" val="322298896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A2C58-682A-4105-BB6B-F2E9745E80DD}" type="slidenum">
              <a:rPr lang="en-US" altLang="x-none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7576470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4C459C-60CE-4756-80B8-DC516B1118AF}" type="slidenum">
              <a:rPr lang="en-US" altLang="x-none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35228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6424" y="1173575"/>
            <a:ext cx="9966960" cy="2926080"/>
          </a:xfrm>
        </p:spPr>
        <p:txBody>
          <a:bodyPr anchor="b">
            <a:noAutofit/>
          </a:bodyPr>
          <a:lstStyle>
            <a:lvl1pPr algn="ctr">
              <a:lnSpc>
                <a:spcPct val="85000"/>
              </a:lnSpc>
              <a:defRPr sz="7200" b="0" cap="all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09928" y="4154520"/>
            <a:ext cx="8769096" cy="1363806"/>
          </a:xfrm>
        </p:spPr>
        <p:txBody>
          <a:bodyPr anchor="t">
            <a:normAutofit/>
          </a:bodyPr>
          <a:lstStyle>
            <a:lvl1pPr marL="0" indent="0" algn="ctr">
              <a:buNone/>
              <a:defRPr sz="22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1981200" y="4020408"/>
            <a:ext cx="82296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173422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3000" y="2057399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67612" y="2057400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 dirty="0"/>
          </a:p>
        </p:txBody>
      </p:sp>
    </p:spTree>
    <p:extLst>
      <p:ext uri="{BB962C8B-B14F-4D97-AF65-F5344CB8AC3E}">
        <p14:creationId xmlns:p14="http://schemas.microsoft.com/office/powerpoint/2010/main" val="40907392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01511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3000" y="2721483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69173" y="1999032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69173" y="2719322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 dirty="0"/>
          </a:p>
        </p:txBody>
      </p:sp>
    </p:spTree>
    <p:extLst>
      <p:ext uri="{BB962C8B-B14F-4D97-AF65-F5344CB8AC3E}">
        <p14:creationId xmlns:p14="http://schemas.microsoft.com/office/powerpoint/2010/main" val="40122711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5B047A-B30F-4241-A82B-F4F5629E5D80}" type="slidenum">
              <a:rPr lang="en-US" altLang="x-none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71918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3848DB-1D2F-4BBF-A6AB-4A7F8376B1CB}" type="slidenum">
              <a:rPr lang="en-US" altLang="x-none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764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52159" y="1097280"/>
            <a:ext cx="5212080" cy="46634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301752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 dirty="0"/>
          </a:p>
        </p:txBody>
      </p:sp>
    </p:spTree>
    <p:extLst>
      <p:ext uri="{BB962C8B-B14F-4D97-AF65-F5344CB8AC3E}">
        <p14:creationId xmlns:p14="http://schemas.microsoft.com/office/powerpoint/2010/main" val="19828752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413248" y="1069847"/>
            <a:ext cx="6099048" cy="4800600"/>
          </a:xfrm>
        </p:spPr>
        <p:txBody>
          <a:bodyPr lIns="274320" tIns="182880" anchor="t">
            <a:normAutofit/>
          </a:bodyPr>
          <a:lstStyle>
            <a:lvl1pPr marL="0" indent="0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288036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 dirty="0"/>
          </a:p>
        </p:txBody>
      </p:sp>
    </p:spTree>
    <p:extLst>
      <p:ext uri="{BB962C8B-B14F-4D97-AF65-F5344CB8AC3E}">
        <p14:creationId xmlns:p14="http://schemas.microsoft.com/office/powerpoint/2010/main" val="39473940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4">
                <a:lumMod val="20000"/>
                <a:lumOff val="80000"/>
              </a:schemeClr>
            </a:gs>
            <a:gs pos="100000">
              <a:schemeClr val="accent3">
                <a:lumMod val="75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1356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57400"/>
            <a:ext cx="9872871" cy="403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42996" y="6223828"/>
            <a:ext cx="23290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endParaRPr lang="en-US" altLang="x-non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49148" y="6223828"/>
            <a:ext cx="47177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endParaRPr lang="en-US" altLang="x-non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329530" y="6223828"/>
            <a:ext cx="17062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 dirty="0"/>
          </a:p>
        </p:txBody>
      </p:sp>
    </p:spTree>
    <p:extLst>
      <p:ext uri="{BB962C8B-B14F-4D97-AF65-F5344CB8AC3E}">
        <p14:creationId xmlns:p14="http://schemas.microsoft.com/office/powerpoint/2010/main" val="34685264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3" r:id="rId1"/>
    <p:sldLayoutId id="2147483814" r:id="rId2"/>
    <p:sldLayoutId id="2147483815" r:id="rId3"/>
    <p:sldLayoutId id="2147483816" r:id="rId4"/>
    <p:sldLayoutId id="2147483817" r:id="rId5"/>
    <p:sldLayoutId id="2147483818" r:id="rId6"/>
    <p:sldLayoutId id="2147483819" r:id="rId7"/>
    <p:sldLayoutId id="2147483820" r:id="rId8"/>
    <p:sldLayoutId id="2147483821" r:id="rId9"/>
    <p:sldLayoutId id="2147483822" r:id="rId10"/>
    <p:sldLayoutId id="2147483823" r:id="rId11"/>
    <p:sldLayoutId id="2147483824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182880" algn="l" defTabSz="914400" rtl="0" eaLnBrk="1" latinLnBrk="0" hangingPunct="1">
        <a:lnSpc>
          <a:spcPct val="90000"/>
        </a:lnSpc>
        <a:spcBef>
          <a:spcPts val="1400"/>
        </a:spcBef>
        <a:buClr>
          <a:schemeClr val="tx1"/>
        </a:buClr>
        <a:buSzPct val="80000"/>
        <a:buFont typeface="Corbe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SzPct val="80000"/>
        <a:buFont typeface="Corbe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SzPct val="80000"/>
        <a:buFont typeface="Corbe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SzPct val="80000"/>
        <a:buFont typeface="Corbe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SzPct val="80000"/>
        <a:buFont typeface="Corbe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SzPct val="80000"/>
        <a:buFont typeface="Corbe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SzPct val="80000"/>
        <a:buFont typeface="Corbe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SzPct val="80000"/>
        <a:buFont typeface="Corbe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SzPct val="80000"/>
        <a:buFont typeface="Corbe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3" name="Rectangle 7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x-none" dirty="0">
                <a:solidFill>
                  <a:schemeClr val="accent3">
                    <a:lumMod val="75000"/>
                  </a:schemeClr>
                </a:solidFill>
              </a:rPr>
              <a:t>Company Meeting</a:t>
            </a:r>
            <a:endParaRPr lang="en-US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3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x-none" dirty="0"/>
              <a:t>Head Count</a:t>
            </a:r>
            <a:endParaRPr lang="en-US" dirty="0"/>
          </a:p>
        </p:txBody>
      </p:sp>
      <p:sp>
        <p:nvSpPr>
          <p:cNvPr id="14344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x-none" dirty="0"/>
              <a:t>Goals</a:t>
            </a:r>
            <a:endParaRPr lang="en-US" dirty="0"/>
          </a:p>
          <a:p>
            <a:r>
              <a:rPr lang="en-US" altLang="x-none" dirty="0"/>
              <a:t>Results</a:t>
            </a:r>
          </a:p>
        </p:txBody>
      </p:sp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91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x-none" dirty="0"/>
              <a:t>Summary</a:t>
            </a:r>
            <a:endParaRPr lang="en-US" dirty="0"/>
          </a:p>
        </p:txBody>
      </p:sp>
      <p:sp>
        <p:nvSpPr>
          <p:cNvPr id="16392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x-none" dirty="0"/>
              <a:t>Summary</a:t>
            </a:r>
            <a:r>
              <a:rPr lang="en-US" altLang="x-none" baseline="0" dirty="0"/>
              <a:t> of</a:t>
            </a:r>
            <a:r>
              <a:rPr lang="en-US" altLang="x-none" dirty="0"/>
              <a:t> key successes/challenges</a:t>
            </a:r>
            <a:endParaRPr lang="en-US" dirty="0"/>
          </a:p>
          <a:p>
            <a:r>
              <a:rPr lang="en-US" altLang="x-none" dirty="0"/>
              <a:t>Reiteration</a:t>
            </a:r>
            <a:r>
              <a:rPr lang="en-US" altLang="x-none" baseline="0" dirty="0"/>
              <a:t> of</a:t>
            </a:r>
            <a:r>
              <a:rPr lang="en-US" altLang="x-none" dirty="0"/>
              <a:t> key goals</a:t>
            </a:r>
          </a:p>
          <a:p>
            <a:r>
              <a:rPr lang="en-US" altLang="x-none" dirty="0"/>
              <a:t>Thanks</a:t>
            </a: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7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x-none" dirty="0"/>
              <a:t>Agenda</a:t>
            </a:r>
            <a:endParaRPr lang="en-US" dirty="0"/>
          </a:p>
        </p:txBody>
      </p:sp>
      <p:sp>
        <p:nvSpPr>
          <p:cNvPr id="5128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r>
              <a:rPr lang="en-US" altLang="x-none" sz="2600" dirty="0"/>
              <a:t>Review of key objectives</a:t>
            </a:r>
            <a:endParaRPr lang="en-US" dirty="0"/>
          </a:p>
          <a:p>
            <a:r>
              <a:rPr lang="en-US" altLang="x-none" sz="2600" dirty="0"/>
              <a:t>How did we do?</a:t>
            </a:r>
          </a:p>
          <a:p>
            <a:r>
              <a:rPr lang="en-US" altLang="x-none" sz="2600" dirty="0"/>
              <a:t>Organizational overview</a:t>
            </a:r>
          </a:p>
          <a:p>
            <a:r>
              <a:rPr lang="en-US" altLang="x-none" sz="2600" dirty="0"/>
              <a:t>Top issues facing the company</a:t>
            </a:r>
          </a:p>
          <a:p>
            <a:r>
              <a:rPr lang="en-US" altLang="x-none" sz="2600" dirty="0"/>
              <a:t>Review of our progress</a:t>
            </a:r>
          </a:p>
          <a:p>
            <a:r>
              <a:rPr lang="en-US" altLang="x-none" sz="2600" dirty="0"/>
              <a:t>Key spending areas</a:t>
            </a:r>
          </a:p>
          <a:p>
            <a:r>
              <a:rPr lang="en-US" altLang="x-none" sz="2600" dirty="0"/>
              <a:t>Head count</a:t>
            </a:r>
          </a:p>
          <a:p>
            <a:r>
              <a:rPr lang="en-US" altLang="x-none" sz="2600" dirty="0"/>
              <a:t>Goals for the coming year</a:t>
            </a: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51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x-none"/>
              <a:t>Review of Key Objectives</a:t>
            </a:r>
            <a:endParaRPr lang="en-US" dirty="0"/>
          </a:p>
        </p:txBody>
      </p:sp>
      <p:sp>
        <p:nvSpPr>
          <p:cNvPr id="6152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x-none"/>
              <a:t>What makes our company unique</a:t>
            </a:r>
            <a:endParaRPr lang="en-US"/>
          </a:p>
          <a:p>
            <a:r>
              <a:rPr lang="en-US" altLang="x-none"/>
              <a:t>What makes our company successful</a:t>
            </a:r>
          </a:p>
          <a:p>
            <a:r>
              <a:rPr lang="en-US" altLang="x-none"/>
              <a:t>Our shared vision</a:t>
            </a:r>
          </a:p>
          <a:p>
            <a:r>
              <a:rPr lang="en-US" altLang="x-none"/>
              <a:t>Key undertakings of the past year</a:t>
            </a:r>
            <a:endParaRPr lang="en-US" altLang="x-none" dirty="0"/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5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x-none" dirty="0"/>
              <a:t>How Did We Do?</a:t>
            </a:r>
            <a:endParaRPr lang="en-US" dirty="0"/>
          </a:p>
        </p:txBody>
      </p:sp>
      <p:sp>
        <p:nvSpPr>
          <p:cNvPr id="7176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x-none" dirty="0"/>
              <a:t>Department heads will give an overview of their performance against their objectives</a:t>
            </a:r>
            <a:endParaRPr lang="en-US" dirty="0"/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9" name="Rectangle 7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x-none" dirty="0"/>
              <a:t>Organizational Overview</a:t>
            </a:r>
            <a:endParaRPr lang="en-US" dirty="0"/>
          </a:p>
        </p:txBody>
      </p:sp>
      <p:sp>
        <p:nvSpPr>
          <p:cNvPr id="8200" name="Rectangle 8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x-none" dirty="0"/>
              <a:t>Review of changes</a:t>
            </a:r>
          </a:p>
          <a:p>
            <a:r>
              <a:rPr lang="en-US" altLang="x-none" dirty="0"/>
              <a:t>Introduction of new managers</a:t>
            </a:r>
            <a:endParaRPr lang="en-US" dirty="0"/>
          </a:p>
          <a:p>
            <a:r>
              <a:rPr lang="en-US" altLang="x-none" dirty="0"/>
              <a:t>Changes still to come</a:t>
            </a:r>
          </a:p>
        </p:txBody>
      </p:sp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5" name="Rectangle 9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x-none" dirty="0"/>
              <a:t>Top Issues Facing the Company</a:t>
            </a:r>
            <a:endParaRPr lang="en-US" dirty="0"/>
          </a:p>
        </p:txBody>
      </p:sp>
      <p:sp>
        <p:nvSpPr>
          <p:cNvPr id="9226" name="Rectangle 10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x-none" dirty="0"/>
              <a:t>External industry pressures</a:t>
            </a:r>
          </a:p>
          <a:p>
            <a:r>
              <a:rPr lang="en-US" altLang="x-none" dirty="0"/>
              <a:t>External customer issues</a:t>
            </a:r>
          </a:p>
          <a:p>
            <a:r>
              <a:rPr lang="en-US" altLang="x-none" dirty="0"/>
              <a:t>High profile internal issues</a:t>
            </a:r>
            <a:endParaRPr lang="en-US" dirty="0"/>
          </a:p>
        </p:txBody>
      </p:sp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9" name="Rectangle 9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x-none" dirty="0"/>
              <a:t>Review of Our</a:t>
            </a:r>
            <a:r>
              <a:rPr lang="en-US" altLang="x-none" baseline="0" dirty="0"/>
              <a:t> Progress</a:t>
            </a:r>
            <a:endParaRPr lang="en-US" dirty="0"/>
          </a:p>
        </p:txBody>
      </p:sp>
      <p:sp>
        <p:nvSpPr>
          <p:cNvPr id="10250" name="Rectangle 10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x-none" dirty="0"/>
              <a:t>Financial</a:t>
            </a:r>
            <a:endParaRPr lang="en-US" dirty="0"/>
          </a:p>
          <a:p>
            <a:r>
              <a:rPr lang="en-US" altLang="x-none" dirty="0"/>
              <a:t>Competitive</a:t>
            </a:r>
          </a:p>
          <a:p>
            <a:r>
              <a:rPr lang="en-US" altLang="x-none" dirty="0"/>
              <a:t>Customer</a:t>
            </a:r>
            <a:r>
              <a:rPr lang="en-US" altLang="x-none" baseline="0" dirty="0"/>
              <a:t> retention</a:t>
            </a:r>
            <a:endParaRPr lang="en-US" altLang="x-none" dirty="0"/>
          </a:p>
        </p:txBody>
      </p:sp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9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x-none" dirty="0"/>
              <a:t>Key Spending Areas</a:t>
            </a:r>
            <a:endParaRPr lang="en-US" dirty="0"/>
          </a:p>
        </p:txBody>
      </p:sp>
      <p:sp>
        <p:nvSpPr>
          <p:cNvPr id="13320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x-none" dirty="0"/>
              <a:t>R&amp;D</a:t>
            </a:r>
            <a:endParaRPr lang="en-US" dirty="0"/>
          </a:p>
          <a:p>
            <a:r>
              <a:rPr lang="en-US" altLang="x-none" dirty="0"/>
              <a:t>Sales and marketing</a:t>
            </a:r>
          </a:p>
          <a:p>
            <a:r>
              <a:rPr lang="en-US" altLang="x-none" dirty="0"/>
              <a:t>General and administration</a:t>
            </a:r>
          </a:p>
          <a:p>
            <a:r>
              <a:rPr lang="en-US" altLang="x-none" dirty="0"/>
              <a:t>Areas of improvement</a:t>
            </a:r>
          </a:p>
          <a:p>
            <a:r>
              <a:rPr lang="en-US" altLang="x-none" dirty="0"/>
              <a:t>Areas needing attention/caution</a:t>
            </a:r>
          </a:p>
        </p:txBody>
      </p:sp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7" name="Rectangle 7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x-none" dirty="0"/>
              <a:t>Goals for the Coming Year</a:t>
            </a:r>
            <a:endParaRPr lang="en-US" dirty="0"/>
          </a:p>
        </p:txBody>
      </p:sp>
      <p:sp>
        <p:nvSpPr>
          <p:cNvPr id="15368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x-none" dirty="0"/>
              <a:t>Strategic undertakings</a:t>
            </a:r>
            <a:endParaRPr lang="en-US" dirty="0"/>
          </a:p>
          <a:p>
            <a:r>
              <a:rPr lang="en-US" altLang="x-none" dirty="0"/>
              <a:t>Financial goals</a:t>
            </a:r>
          </a:p>
          <a:p>
            <a:r>
              <a:rPr lang="en-US" altLang="x-none" dirty="0"/>
              <a:t>Other key efforts</a:t>
            </a:r>
          </a:p>
        </p:txBody>
      </p:sp>
    </p:spTree>
  </p:cSld>
  <p:clrMapOvr>
    <a:masterClrMapping/>
  </p:clrMapOvr>
  <p:transition/>
</p:sld>
</file>

<file path=ppt/theme/theme1.xml><?xml version="1.0" encoding="utf-8"?>
<a:theme xmlns:a="http://schemas.openxmlformats.org/drawingml/2006/main" name="Basis">
  <a:themeElements>
    <a:clrScheme name="Basis">
      <a:dk1>
        <a:srgbClr val="000000"/>
      </a:dk1>
      <a:lt1>
        <a:srgbClr val="FFFFFF"/>
      </a:lt1>
      <a:dk2>
        <a:srgbClr val="565349"/>
      </a:dk2>
      <a:lt2>
        <a:srgbClr val="DDDDDD"/>
      </a:lt2>
      <a:accent1>
        <a:srgbClr val="A6B727"/>
      </a:accent1>
      <a:accent2>
        <a:srgbClr val="DF5327"/>
      </a:accent2>
      <a:accent3>
        <a:srgbClr val="FE9E00"/>
      </a:accent3>
      <a:accent4>
        <a:srgbClr val="418AB3"/>
      </a:accent4>
      <a:accent5>
        <a:srgbClr val="D7D447"/>
      </a:accent5>
      <a:accent6>
        <a:srgbClr val="818183"/>
      </a:accent6>
      <a:hlink>
        <a:srgbClr val="F59E00"/>
      </a:hlink>
      <a:folHlink>
        <a:srgbClr val="B2B2B2"/>
      </a:folHlink>
    </a:clrScheme>
    <a:fontScheme name="Basis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Basis">
      <a:fillStyleLst>
        <a:solidFill>
          <a:schemeClr val="phClr"/>
        </a:solidFill>
        <a:solidFill>
          <a:schemeClr val="phClr">
            <a:tint val="55000"/>
            <a:satMod val="13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  <a:satMod val="105000"/>
              </a:schemeClr>
            </a:gs>
            <a:gs pos="100000">
              <a:schemeClr val="phClr"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27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95000"/>
            <a:satMod val="140000"/>
          </a:schemeClr>
        </a:solidFill>
        <a:solidFill>
          <a:schemeClr val="phClr">
            <a:tint val="90000"/>
            <a:shade val="85000"/>
            <a:satMod val="160000"/>
            <a:lumMod val="11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sis" id="{5665723A-49BA-4B57-8411-A56F8F207965}" vid="{ACC63D00-1EE0-4159-BF5A-6FF02000B710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E206728FAA86945B8C7133531283981" ma:contentTypeVersion="4" ma:contentTypeDescription="Create a new document." ma:contentTypeScope="" ma:versionID="340ae370e9f68357f7df70ea4d3a3589">
  <xsd:schema xmlns:xsd="http://www.w3.org/2001/XMLSchema" xmlns:xs="http://www.w3.org/2001/XMLSchema" xmlns:p="http://schemas.microsoft.com/office/2006/metadata/properties" xmlns:ns2="77becc8e-7285-40d5-b8ce-a40dd94f244c" xmlns:ns3="86983467-61e0-4d79-9d88-8ccc23b81f9f" targetNamespace="http://schemas.microsoft.com/office/2006/metadata/properties" ma:root="true" ma:fieldsID="83f37ba5e44e4c72cb643b0dcb18e09d" ns2:_="" ns3:_="">
    <xsd:import namespace="77becc8e-7285-40d5-b8ce-a40dd94f244c"/>
    <xsd:import namespace="86983467-61e0-4d79-9d88-8ccc23b81f9f"/>
    <xsd:element name="properties">
      <xsd:complexType>
        <xsd:sequence>
          <xsd:element name="documentManagement">
            <xsd:complexType>
              <xsd:all>
                <xsd:element ref="ns2:Stage-BookINDDs" minOccurs="0"/>
                <xsd:element ref="ns2:SharedWithUsers" minOccurs="0"/>
                <xsd:element ref="ns2:SharedWithDetails" minOccurs="0"/>
                <xsd:element ref="ns3:Notes0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7becc8e-7285-40d5-b8ce-a40dd94f244c" elementFormDefault="qualified">
    <xsd:import namespace="http://schemas.microsoft.com/office/2006/documentManagement/types"/>
    <xsd:import namespace="http://schemas.microsoft.com/office/infopath/2007/PartnerControls"/>
    <xsd:element name="Stage-BookINDDs" ma:index="2" nillable="true" ma:displayName="Stage-BookINDDs" ma:description="Process stages for InDesign files" ma:internalName="Stage_x002d_BookINDDs">
      <xsd:complexType>
        <xsd:complexContent>
          <xsd:extension base="dms:MultiChoice">
            <xsd:sequence>
              <xsd:element name="Value" maxOccurs="unbounded" minOccurs="0" nillable="true">
                <xsd:simpleType>
                  <xsd:restriction base="dms:Choice">
                    <xsd:enumeration value="Ready for Layout/Graphics"/>
                    <xsd:enumeration value="Proof 1"/>
                    <xsd:enumeration value="AU PDF Review"/>
                    <xsd:enumeration value="Layout 2"/>
                    <xsd:enumeration value="Proof 2"/>
                    <xsd:enumeration value="Layout Crx"/>
                    <xsd:enumeration value="Proof Crx"/>
                    <xsd:enumeration value="Page Turning"/>
                    <xsd:enumeration value="Page Turning Proof Crx"/>
                    <xsd:enumeration value="Final"/>
                    <xsd:enumeration value="See Notes &gt;&gt;"/>
                  </xsd:restriction>
                </xsd:simpleType>
              </xsd:element>
            </xsd:sequence>
          </xsd:extension>
        </xsd:complexContent>
      </xsd:complexType>
    </xsd:element>
    <xsd:element name="SharedWithUsers" ma:index="5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6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6983467-61e0-4d79-9d88-8ccc23b81f9f" elementFormDefault="qualified">
    <xsd:import namespace="http://schemas.microsoft.com/office/2006/documentManagement/types"/>
    <xsd:import namespace="http://schemas.microsoft.com/office/infopath/2007/PartnerControls"/>
    <xsd:element name="Notes0" ma:index="11" nillable="true" ma:displayName="Notes" ma:internalName="Notes0">
      <xsd:simpleType>
        <xsd:restriction base="dms:Text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7" ma:displayName="Content Type"/>
        <xsd:element ref="dc:title" minOccurs="0" maxOccurs="1" ma:index="1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>
  <documentManagement>
    <Stage-BookINDDs xmlns="77becc8e-7285-40d5-b8ce-a40dd94f244c"/>
    <Notes0 xmlns="86983467-61e0-4d79-9d88-8ccc23b81f9f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53B5905B-E867-4762-B434-CEC3A4C3874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7becc8e-7285-40d5-b8ce-a40dd94f244c"/>
    <ds:schemaRef ds:uri="86983467-61e0-4d79-9d88-8ccc23b81f9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D0B819FB-9154-403B-A392-7FF8E374AEA4}">
  <ds:schemaRefs>
    <ds:schemaRef ds:uri="http://schemas.microsoft.com/office/2006/metadata/properties"/>
    <ds:schemaRef ds:uri="77becc8e-7285-40d5-b8ce-a40dd94f244c"/>
    <ds:schemaRef ds:uri="86983467-61e0-4d79-9d88-8ccc23b81f9f"/>
  </ds:schemaRefs>
</ds:datastoreItem>
</file>

<file path=customXml/itemProps3.xml><?xml version="1.0" encoding="utf-8"?>
<ds:datastoreItem xmlns:ds="http://schemas.openxmlformats.org/officeDocument/2006/customXml" ds:itemID="{37A60EC7-EC0E-46FC-955F-B62825E121A5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Basis</Template>
  <TotalTime>479</TotalTime>
  <Words>157</Words>
  <Application>Microsoft Office PowerPoint</Application>
  <PresentationFormat>Widescreen</PresentationFormat>
  <Paragraphs>46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Arial</vt:lpstr>
      <vt:lpstr>Calibri</vt:lpstr>
      <vt:lpstr>Corbel</vt:lpstr>
      <vt:lpstr>Times New Roman</vt:lpstr>
      <vt:lpstr>Basis</vt:lpstr>
      <vt:lpstr>Company Meeting</vt:lpstr>
      <vt:lpstr>Agenda</vt:lpstr>
      <vt:lpstr>Review of Key Objectives</vt:lpstr>
      <vt:lpstr>How Did We Do?</vt:lpstr>
      <vt:lpstr>Organizational Overview</vt:lpstr>
      <vt:lpstr>Top Issues Facing the Company</vt:lpstr>
      <vt:lpstr>Review of Our Progress</vt:lpstr>
      <vt:lpstr>Key Spending Areas</vt:lpstr>
      <vt:lpstr>Goals for the Coming Year</vt:lpstr>
      <vt:lpstr>Head Count</vt:lpstr>
      <vt:lpstr>Summary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Company Meeting</dc:title>
  <dc:creator>Labtech</dc:creator>
  <cp:lastModifiedBy>exams</cp:lastModifiedBy>
  <cp:revision>1</cp:revision>
  <cp:lastPrinted>1601-01-01T00:00:00Z</cp:lastPrinted>
  <dcterms:created xsi:type="dcterms:W3CDTF">2006-04-24T23:46:38Z</dcterms:created>
  <dcterms:modified xsi:type="dcterms:W3CDTF">2019-09-23T08:06:18Z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TC062578591033</vt:lpwstr>
  </property>
  <property fmtid="{D5CDD505-2E9C-101B-9397-08002B2CF9AE}" pid="3" name="Stage">
    <vt:lpwstr>AU Review</vt:lpwstr>
  </property>
  <property fmtid="{D5CDD505-2E9C-101B-9397-08002B2CF9AE}" pid="4" name="ContentTypeId">
    <vt:lpwstr>0x0101001E206728FAA86945B8C7133531283981</vt:lpwstr>
  </property>
</Properties>
</file>